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75" r:id="rId8"/>
    <p:sldId id="264" r:id="rId9"/>
    <p:sldId id="267" r:id="rId10"/>
    <p:sldId id="269" r:id="rId11"/>
    <p:sldId id="270" r:id="rId12"/>
    <p:sldId id="268" r:id="rId13"/>
    <p:sldId id="276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72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19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48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81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08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415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21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05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55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16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591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4140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714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080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43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209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92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C6B4B96-26F6-49D8-A0A3-26526CD47921}" type="datetimeFigureOut">
              <a:rPr lang="ru-RU" smtClean="0"/>
              <a:t>20.09.2025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B9767-8775-4006-927B-B8199974CA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6919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34E369-D08F-4F8E-9E82-7BDF06BD8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71500"/>
            <a:ext cx="11430000" cy="5715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BA7A1B-831E-4899-B67F-7DE28D9EBF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9" t="27692" r="18420" b="40307"/>
          <a:stretch/>
        </p:blipFill>
        <p:spPr>
          <a:xfrm>
            <a:off x="10012680" y="571500"/>
            <a:ext cx="1783080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8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23B2A-BAFD-4E71-BC63-7FF8DA9D8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022" y="1776272"/>
            <a:ext cx="8825658" cy="1492348"/>
          </a:xfrm>
        </p:spPr>
        <p:txBody>
          <a:bodyPr/>
          <a:lstStyle/>
          <a:p>
            <a:pPr algn="ctr"/>
            <a:r>
              <a:rPr lang="ru-RU" sz="5400" dirty="0"/>
              <a:t>Инвестиционный проект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1E5012-AE8E-49C5-94DF-C3DEFBB88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022" y="3543637"/>
            <a:ext cx="8825658" cy="86142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3200" dirty="0"/>
              <a:t>Готовый арендный бизнес (ГАБ) </a:t>
            </a:r>
          </a:p>
          <a:p>
            <a:pPr algn="ctr"/>
            <a:r>
              <a:rPr lang="ru-RU" sz="3200" dirty="0"/>
              <a:t>по Аренде ячеек в морском контейнере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A17249-3661-4F56-A206-519EA96030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9" t="27692" r="18420" b="40307"/>
          <a:stretch/>
        </p:blipFill>
        <p:spPr>
          <a:xfrm>
            <a:off x="10012680" y="571500"/>
            <a:ext cx="1783080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39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FEE102-18B8-4A85-84AB-E098F76BD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95" y="478302"/>
            <a:ext cx="5099464" cy="887438"/>
          </a:xfrm>
        </p:spPr>
        <p:txBody>
          <a:bodyPr/>
          <a:lstStyle/>
          <a:p>
            <a:pPr algn="ctr"/>
            <a:r>
              <a:rPr lang="ru-RU" sz="2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именно аренда ячеек?</a:t>
            </a:r>
            <a:b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D3D323A-921E-4A3F-BEA0-7962F6C44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667" y="478302"/>
            <a:ext cx="6396637" cy="571539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B1EFEAC6-1BE3-4F54-86BF-391440333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504" y="1252025"/>
            <a:ext cx="4290647" cy="4941667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19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сделок по покупке кладовых помещений сократилось на </a:t>
            </a:r>
            <a:r>
              <a:rPr lang="ru-RU" sz="2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13%</a:t>
            </a:r>
            <a:r>
              <a:rPr lang="ru-RU" sz="19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1,6 тыс. </a:t>
            </a:r>
            <a:r>
              <a:rPr lang="ru-RU" sz="19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ДДУ. При этом средняя цена составляет </a:t>
            </a:r>
            <a:r>
              <a:rPr lang="ru-RU" sz="2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0,57 млн</a:t>
            </a:r>
            <a:r>
              <a:rPr lang="ru-RU" sz="19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рублей.</a:t>
            </a:r>
          </a:p>
          <a:p>
            <a:r>
              <a:rPr lang="ru-RU" sz="19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Сегодня хранение вещей становится всё более востребованной услугой. Люди ищут удобные и доступные решения для временного хранения сезонных товаров, велосипедов, лыж, багажа и даже документов. Именно поэтому бизнес аренды ячеек приобретает популярность среди предпринимателей. Но зачем начинать с нуля, когда можно воспользоваться проверенным форматом?</a:t>
            </a:r>
            <a:endParaRPr lang="ru-RU" sz="1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701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36A5C-9787-4857-B12E-6C2DB8F95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29" y="436098"/>
            <a:ext cx="4463541" cy="1055078"/>
          </a:xfrm>
        </p:spPr>
        <p:txBody>
          <a:bodyPr/>
          <a:lstStyle/>
          <a:p>
            <a:pPr algn="ctr"/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Готовый арендный бизнес!</a:t>
            </a:r>
            <a:br>
              <a:rPr lang="ru-RU" sz="22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latin typeface="Century Gothic" panose="020B0502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343B97-0044-4BF9-B25B-236148526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3895" y="1491176"/>
            <a:ext cx="4162121" cy="4533704"/>
          </a:xfrm>
        </p:spPr>
        <p:txBody>
          <a:bodyPr>
            <a:normAutofit/>
          </a:bodyPr>
          <a:lstStyle/>
          <a:p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ГАБ позволяет вам получить готовую бизнес-модель вместе с поддержкой, необходимой документацией и рекламными материалами. Мы предлагаем уникальную концепцию аренды ячеек, расположенных непосредственно в морских контейнерах. Это даёт массу преимуществ:</a:t>
            </a:r>
          </a:p>
          <a:p>
            <a:endParaRPr lang="ru-RU" sz="20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3046037-E53E-4A83-9D70-577D158F5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171" y="773013"/>
            <a:ext cx="6864934" cy="5147092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BD0BE2-B9E3-4698-B834-DA043B4F0F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9" t="27692" r="18420" b="40307"/>
          <a:stretch/>
        </p:blipFill>
        <p:spPr>
          <a:xfrm>
            <a:off x="10012680" y="781050"/>
            <a:ext cx="1783080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12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06B04-0D29-4240-981C-EF408F6A9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920" y="716821"/>
            <a:ext cx="3734726" cy="999978"/>
          </a:xfrm>
        </p:spPr>
        <p:txBody>
          <a:bodyPr/>
          <a:lstStyle/>
          <a:p>
            <a:pPr algn="ctr"/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</a:t>
            </a: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инвестиций в ГАБ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C1E1A1B-DFB6-4EAC-9A6A-E7FD6CC91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589" y="1216810"/>
            <a:ext cx="6879491" cy="4424379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23B85A7B-A619-41BB-BE02-B49015DE9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5920" y="1463582"/>
            <a:ext cx="4000096" cy="4308080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Низкий порог входа: </a:t>
            </a:r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минимальные инвестиции позволяют быстро начать работу.</a:t>
            </a:r>
          </a:p>
          <a:p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Простота организации: </a:t>
            </a:r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нет необходимости арендовать большие помещения или вкладываться в дорогостоящее оборудование.</a:t>
            </a:r>
          </a:p>
          <a:p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рентабельность: </a:t>
            </a:r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высокий спрос на услуги хранения гарантирует стабильный доход.</a:t>
            </a:r>
          </a:p>
          <a:p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 на каждом этапе: </a:t>
            </a:r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полноценная поддержка от опытных профессионалов.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226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5EF92-73E7-4126-8915-15B9ADFF4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505" y="674077"/>
            <a:ext cx="3401064" cy="676422"/>
          </a:xfrm>
        </p:spPr>
        <p:txBody>
          <a:bodyPr/>
          <a:lstStyle/>
          <a:p>
            <a:pPr algn="ctr"/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это работает?</a:t>
            </a:r>
            <a:b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9A4861A-A966-4763-AD36-48FBB2384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724" y="787791"/>
            <a:ext cx="6660771" cy="5237088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0ABD792B-3CF3-4F4D-8A24-99893CC99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6505" y="1350500"/>
            <a:ext cx="3809511" cy="4674380"/>
          </a:xfrm>
        </p:spPr>
        <p:txBody>
          <a:bodyPr>
            <a:normAutofit/>
          </a:bodyPr>
          <a:lstStyle/>
          <a:p>
            <a: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Каждый морской контейнер оборудован специальными ячейками разных размеров. Клиенты выбирают подходящую ячейку и арендуют её на определённый срок. Вы получаете прибыль от каждой сделки. Всё организовано таким образом, чтобы минимизировать затраты и максимизировать доходы.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192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5541EBB3-5C56-401A-A76A-1C62CE88E5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62" r="6124" b="4855"/>
          <a:stretch/>
        </p:blipFill>
        <p:spPr>
          <a:xfrm>
            <a:off x="1347537" y="926041"/>
            <a:ext cx="10825413" cy="593195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FDCC68-B61A-4D73-99FF-9E5581C29D96}"/>
              </a:ext>
            </a:extLst>
          </p:cNvPr>
          <p:cNvSpPr txBox="1"/>
          <p:nvPr/>
        </p:nvSpPr>
        <p:spPr>
          <a:xfrm>
            <a:off x="824082" y="238695"/>
            <a:ext cx="6001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Инвестиция – 4 000 000 руб.</a:t>
            </a:r>
          </a:p>
        </p:txBody>
      </p:sp>
    </p:spTree>
    <p:extLst>
      <p:ext uri="{BB962C8B-B14F-4D97-AF65-F5344CB8AC3E}">
        <p14:creationId xmlns:p14="http://schemas.microsoft.com/office/powerpoint/2010/main" val="3322001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CE0EA-621D-4278-8B15-90ABE4C2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04425"/>
            <a:ext cx="5183414" cy="911273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Что входит в стоимость: </a:t>
            </a:r>
            <a:br>
              <a:rPr lang="ru-RU" sz="2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11BD31-8EF5-4859-9E7E-E96F3512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5897" y="1860061"/>
            <a:ext cx="10280206" cy="4280485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Подбор и закупка 10 морских контейнеров 40 футов;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Подготовка контейнеров к работе (установка дверей и перегородок, проведение освещения, герметизация, маркировка);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Подбор и согласование площадки, заключение договора аренды;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Разработка плана расположения ячеек, адаптированного к локации;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Установка контейнеров на площадку;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Изготовление и размещение рекламной продукции;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Подключение к сетям.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50B30EC-5B44-4894-A32A-21D831B15488}"/>
              </a:ext>
            </a:extLst>
          </p:cNvPr>
          <p:cNvSpPr txBox="1">
            <a:spLocks/>
          </p:cNvSpPr>
          <p:nvPr/>
        </p:nvSpPr>
        <p:spPr>
          <a:xfrm>
            <a:off x="735603" y="686177"/>
            <a:ext cx="8841016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solidFill>
                  <a:srgbClr val="FF0000"/>
                </a:solidFill>
              </a:rPr>
              <a:t>ГАБ «под ключ» – 4 000 000 рублей*. </a:t>
            </a:r>
            <a:b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628BB-E3BA-4C7F-A323-C40E53CF1584}"/>
              </a:ext>
            </a:extLst>
          </p:cNvPr>
          <p:cNvSpPr txBox="1"/>
          <p:nvPr/>
        </p:nvSpPr>
        <p:spPr>
          <a:xfrm>
            <a:off x="7781205" y="6355961"/>
            <a:ext cx="42659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* Цена действительна для региона Санкт-Петербург и ЛО</a:t>
            </a:r>
          </a:p>
        </p:txBody>
      </p:sp>
    </p:spTree>
    <p:extLst>
      <p:ext uri="{BB962C8B-B14F-4D97-AF65-F5344CB8AC3E}">
        <p14:creationId xmlns:p14="http://schemas.microsoft.com/office/powerpoint/2010/main" val="4255222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CE0EA-621D-4278-8B15-90ABE4C2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264" y="637751"/>
            <a:ext cx="9058275" cy="91127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Вариант размещение 10 контейнеров на участке: </a:t>
            </a:r>
            <a:b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11BD31-8EF5-4859-9E7E-E96F3512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0843" y="3587682"/>
            <a:ext cx="10280206" cy="4280485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00A854-0271-4692-8C05-4CD1801CF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64" y="1771582"/>
            <a:ext cx="9323471" cy="363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A33145-5A79-46A4-A065-7F8DB99974C3}"/>
              </a:ext>
            </a:extLst>
          </p:cNvPr>
          <p:cNvSpPr txBox="1"/>
          <p:nvPr/>
        </p:nvSpPr>
        <p:spPr>
          <a:xfrm>
            <a:off x="4747905" y="6081976"/>
            <a:ext cx="7329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Количество и площадь ячеек может отличаться от представленной схемы. </a:t>
            </a:r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5795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CE0EA-621D-4278-8B15-90ABE4C2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46" y="1315502"/>
            <a:ext cx="7106075" cy="91127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Финансовая модель при 100% загрузке: </a:t>
            </a:r>
            <a:br>
              <a:rPr lang="ru-R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11BD31-8EF5-4859-9E7E-E96F3512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0312" y="2232475"/>
            <a:ext cx="10280206" cy="4280485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Доход за 10 контейнеров – до 298 000 руб./месяц.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Чистая прибыль до 173 500 руб./мес.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Чистая прибыль за год до 2 082 000 </a:t>
            </a:r>
            <a:r>
              <a:rPr lang="ru-RU" sz="2000" dirty="0" err="1"/>
              <a:t>руб</a:t>
            </a:r>
            <a:r>
              <a:rPr lang="ru-RU" sz="2000" dirty="0"/>
              <a:t>/год.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Доходность 52% годовых.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/>
              <a:t>Срок окупаемости 2 год.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67D293-F7C8-43C0-8F97-BFE30CD67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616066"/>
              </p:ext>
            </p:extLst>
          </p:nvPr>
        </p:nvGraphicFramePr>
        <p:xfrm>
          <a:off x="7565035" y="1553710"/>
          <a:ext cx="3743828" cy="3466921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949762">
                  <a:extLst>
                    <a:ext uri="{9D8B030D-6E8A-4147-A177-3AD203B41FA5}">
                      <a16:colId xmlns:a16="http://schemas.microsoft.com/office/drawing/2014/main" val="4186805379"/>
                    </a:ext>
                  </a:extLst>
                </a:gridCol>
                <a:gridCol w="706799">
                  <a:extLst>
                    <a:ext uri="{9D8B030D-6E8A-4147-A177-3AD203B41FA5}">
                      <a16:colId xmlns:a16="http://schemas.microsoft.com/office/drawing/2014/main" val="2684824653"/>
                    </a:ext>
                  </a:extLst>
                </a:gridCol>
                <a:gridCol w="1104374">
                  <a:extLst>
                    <a:ext uri="{9D8B030D-6E8A-4147-A177-3AD203B41FA5}">
                      <a16:colId xmlns:a16="http://schemas.microsoft.com/office/drawing/2014/main" val="2390629612"/>
                    </a:ext>
                  </a:extLst>
                </a:gridCol>
                <a:gridCol w="982893">
                  <a:extLst>
                    <a:ext uri="{9D8B030D-6E8A-4147-A177-3AD203B41FA5}">
                      <a16:colId xmlns:a16="http://schemas.microsoft.com/office/drawing/2014/main" val="2385577301"/>
                    </a:ext>
                  </a:extLst>
                </a:gridCol>
              </a:tblGrid>
              <a:tr h="4439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Площадь ячейки, м2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Кол-во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Стоимость за 1 ячейку*, руб./мес.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Итого, доход руб./мес. (100%)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58625639"/>
                  </a:ext>
                </a:extLst>
              </a:tr>
              <a:tr h="159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14 400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43 200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3517924"/>
                  </a:ext>
                </a:extLst>
              </a:tr>
              <a:tr h="159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9 600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28 800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97699699"/>
                  </a:ext>
                </a:extLst>
              </a:tr>
              <a:tr h="159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7 200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28 800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2029925"/>
                  </a:ext>
                </a:extLst>
              </a:tr>
              <a:tr h="159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4 800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48 000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44781896"/>
                  </a:ext>
                </a:extLst>
              </a:tr>
              <a:tr h="159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3 900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39 000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9733012"/>
                  </a:ext>
                </a:extLst>
              </a:tr>
              <a:tr h="159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2 900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110 200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1241276"/>
                  </a:ext>
                </a:extLst>
              </a:tr>
              <a:tr h="273300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Итого, доход руб/мес.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298 000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8011767"/>
                  </a:ext>
                </a:extLst>
              </a:tr>
              <a:tr h="322991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Аренда земельного участка (500 м2)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010016"/>
                  </a:ext>
                </a:extLst>
              </a:tr>
              <a:tr h="298146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Услуги УК (25%)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74 500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3981255"/>
                  </a:ext>
                </a:extLst>
              </a:tr>
              <a:tr h="256737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Чистая прибыль. Мес.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173 500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34815924"/>
                  </a:ext>
                </a:extLst>
              </a:tr>
              <a:tr h="248455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Чистая прибыль. Год.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2 082 000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7944949"/>
                  </a:ext>
                </a:extLst>
              </a:tr>
              <a:tr h="248455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Доходность для инвестроа (% годовых)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52,05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3737273"/>
                  </a:ext>
                </a:extLst>
              </a:tr>
              <a:tr h="256737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Срок окупаемости. Лет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7970993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B4E1137-32BA-4954-8C22-E4155EDFC8E8}"/>
              </a:ext>
            </a:extLst>
          </p:cNvPr>
          <p:cNvSpPr txBox="1"/>
          <p:nvPr/>
        </p:nvSpPr>
        <p:spPr>
          <a:xfrm>
            <a:off x="8441119" y="6112850"/>
            <a:ext cx="3264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*стоимость аренды указана в ценах 2024 года. </a:t>
            </a:r>
          </a:p>
          <a:p>
            <a:r>
              <a:rPr lang="ru-RU" sz="1000" dirty="0"/>
              <a:t>Планируемая индексация 7% в год.</a:t>
            </a:r>
          </a:p>
        </p:txBody>
      </p:sp>
    </p:spTree>
    <p:extLst>
      <p:ext uri="{BB962C8B-B14F-4D97-AF65-F5344CB8AC3E}">
        <p14:creationId xmlns:p14="http://schemas.microsoft.com/office/powerpoint/2010/main" val="399212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CE0EA-621D-4278-8B15-90ABE4C2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320" y="1609912"/>
            <a:ext cx="7637017" cy="91127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Финансовая модель при загрузке 85%: </a:t>
            </a:r>
            <a:br>
              <a:rPr lang="ru-R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11BD31-8EF5-4859-9E7E-E96F3512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155" y="2322747"/>
            <a:ext cx="10280206" cy="4280485"/>
          </a:xfrm>
        </p:spPr>
        <p:txBody>
          <a:bodyPr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Доход – 253 000 руб./месяц.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Чистая прибыль до 139 975 руб./мес.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Чистая прибыль за год до 1 679 700 руб./год.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Доходность 41% годовых.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Срок окупаемости 2.5 год.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B499DCB-990D-4597-8120-BEBD0BC12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674094"/>
              </p:ext>
            </p:extLst>
          </p:nvPr>
        </p:nvGraphicFramePr>
        <p:xfrm>
          <a:off x="7002895" y="1808350"/>
          <a:ext cx="4536949" cy="3653790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147581">
                  <a:extLst>
                    <a:ext uri="{9D8B030D-6E8A-4147-A177-3AD203B41FA5}">
                      <a16:colId xmlns:a16="http://schemas.microsoft.com/office/drawing/2014/main" val="821934981"/>
                    </a:ext>
                  </a:extLst>
                </a:gridCol>
                <a:gridCol w="854014">
                  <a:extLst>
                    <a:ext uri="{9D8B030D-6E8A-4147-A177-3AD203B41FA5}">
                      <a16:colId xmlns:a16="http://schemas.microsoft.com/office/drawing/2014/main" val="2753411662"/>
                    </a:ext>
                  </a:extLst>
                </a:gridCol>
                <a:gridCol w="1334397">
                  <a:extLst>
                    <a:ext uri="{9D8B030D-6E8A-4147-A177-3AD203B41FA5}">
                      <a16:colId xmlns:a16="http://schemas.microsoft.com/office/drawing/2014/main" val="3601479168"/>
                    </a:ext>
                  </a:extLst>
                </a:gridCol>
                <a:gridCol w="1200957">
                  <a:extLst>
                    <a:ext uri="{9D8B030D-6E8A-4147-A177-3AD203B41FA5}">
                      <a16:colId xmlns:a16="http://schemas.microsoft.com/office/drawing/2014/main" val="117332139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Площадь, м2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Кол-во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Стоимость за 1 ячейку*, руб./мес.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Итого, доход руб./мес. (85%)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670886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14 400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36 720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69023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9 600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24 480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01407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7 200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24 480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654398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4 800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40 800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586977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3 900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33 150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46531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2 900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93 670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22028"/>
                  </a:ext>
                </a:extLst>
              </a:tr>
              <a:tr h="314325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Итого, доход руб/мес.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253 300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2508845"/>
                  </a:ext>
                </a:extLst>
              </a:tr>
              <a:tr h="371475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Аренда земельного участка (500 м2)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50 000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38722735"/>
                  </a:ext>
                </a:extLst>
              </a:tr>
              <a:tr h="342900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Услуги УК (25%)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63 325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24079468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Чистая прибыль. Мес.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139 975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30260083"/>
                  </a:ext>
                </a:extLst>
              </a:tr>
              <a:tr h="285750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Чистая прибыль. Год.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1 679 700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8093658"/>
                  </a:ext>
                </a:extLst>
              </a:tr>
              <a:tr h="285750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Доходность для инвестроа (% годовых)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41,99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7313219"/>
                  </a:ext>
                </a:extLst>
              </a:tr>
              <a:tr h="295275"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Срок окупаемости. Лет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175259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9164425-3F0E-45B5-B8FB-2D6ECC00A0B2}"/>
              </a:ext>
            </a:extLst>
          </p:cNvPr>
          <p:cNvSpPr txBox="1"/>
          <p:nvPr/>
        </p:nvSpPr>
        <p:spPr>
          <a:xfrm>
            <a:off x="652155" y="577119"/>
            <a:ext cx="64347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Средняя заполняемость контейнеров составляет </a:t>
            </a:r>
            <a:r>
              <a:rPr lang="ru-RU" sz="1600" b="1" dirty="0"/>
              <a:t>85 – 95%. </a:t>
            </a:r>
          </a:p>
          <a:p>
            <a:r>
              <a:rPr lang="ru-RU" sz="1400" dirty="0"/>
              <a:t>Расчет финансовой модели произведен по нижней границе </a:t>
            </a:r>
            <a:r>
              <a:rPr lang="ru-RU" b="1" dirty="0"/>
              <a:t>85%.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06137C-EE01-4C4A-8228-36768B37C0D1}"/>
              </a:ext>
            </a:extLst>
          </p:cNvPr>
          <p:cNvSpPr txBox="1"/>
          <p:nvPr/>
        </p:nvSpPr>
        <p:spPr>
          <a:xfrm>
            <a:off x="8441119" y="6112850"/>
            <a:ext cx="3264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*стоимость аренды указана в ценах 2024 года. </a:t>
            </a:r>
          </a:p>
          <a:p>
            <a:r>
              <a:rPr lang="ru-RU" sz="1000" dirty="0"/>
              <a:t>Планируемая индексация 7% в год.</a:t>
            </a:r>
          </a:p>
        </p:txBody>
      </p:sp>
    </p:spTree>
    <p:extLst>
      <p:ext uri="{BB962C8B-B14F-4D97-AF65-F5344CB8AC3E}">
        <p14:creationId xmlns:p14="http://schemas.microsoft.com/office/powerpoint/2010/main" val="397427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2FA9C3A-A2FB-48E7-AC07-208E10EA1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119" y="2209688"/>
            <a:ext cx="5476343" cy="3650895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CE0EA-621D-4278-8B15-90ABE4C2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407" y="144103"/>
            <a:ext cx="7320422" cy="911273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Как стать владельцем ГАБ «под ключ».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11BD31-8EF5-4859-9E7E-E96F3512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3879" y="1434190"/>
            <a:ext cx="10280206" cy="1161299"/>
          </a:xfrm>
        </p:spPr>
        <p:txBody>
          <a:bodyPr>
            <a:normAutofit/>
          </a:bodyPr>
          <a:lstStyle/>
          <a:p>
            <a:pPr lvl="0"/>
            <a:r>
              <a:rPr lang="ru-RU" sz="1800" dirty="0"/>
              <a:t>1. Вы инвестируете 4 млн. рублей и получаете бизнес «под ключ».</a:t>
            </a:r>
          </a:p>
          <a:p>
            <a:pPr lvl="0"/>
            <a:endParaRPr lang="ru-RU" sz="18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D8E86FD-B63B-47D4-99B2-94D19EDB0D7E}"/>
              </a:ext>
            </a:extLst>
          </p:cNvPr>
          <p:cNvSpPr txBox="1">
            <a:spLocks/>
          </p:cNvSpPr>
          <p:nvPr/>
        </p:nvSpPr>
        <p:spPr>
          <a:xfrm>
            <a:off x="-324165" y="2881367"/>
            <a:ext cx="6260047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700" dirty="0">
                <a:solidFill>
                  <a:schemeClr val="tx1"/>
                </a:solidFill>
              </a:rPr>
              <a:t>3. С Вами заключаются 3 договора: </a:t>
            </a:r>
            <a:br>
              <a:rPr lang="ru-R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700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C997EC79-E57C-4768-B5FF-B0F65073B220}"/>
              </a:ext>
            </a:extLst>
          </p:cNvPr>
          <p:cNvSpPr txBox="1">
            <a:spLocks/>
          </p:cNvSpPr>
          <p:nvPr/>
        </p:nvSpPr>
        <p:spPr>
          <a:xfrm>
            <a:off x="1032900" y="3577128"/>
            <a:ext cx="4867251" cy="184668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300" dirty="0"/>
              <a:t>Договор подряда на подготовку ГАБ (готового арендного бизнеса).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300" dirty="0"/>
              <a:t>Договор купли-продажа контейнеров, таким образом контейнера становятся собственностью инвестора.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300" dirty="0"/>
              <a:t>Договор на управление имуществом инвестора с УК.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19B7756-97EA-431A-9843-5274A135DC86}"/>
              </a:ext>
            </a:extLst>
          </p:cNvPr>
          <p:cNvSpPr txBox="1">
            <a:spLocks/>
          </p:cNvSpPr>
          <p:nvPr/>
        </p:nvSpPr>
        <p:spPr>
          <a:xfrm>
            <a:off x="833879" y="2191817"/>
            <a:ext cx="6260047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0975" indent="-180975"/>
            <a:r>
              <a:rPr lang="ru-RU" sz="1700" dirty="0">
                <a:solidFill>
                  <a:schemeClr val="tx1"/>
                </a:solidFill>
              </a:rPr>
              <a:t>2. Мы заключаем договор аренды земельного </a:t>
            </a:r>
          </a:p>
          <a:p>
            <a:pPr indent="265113"/>
            <a:r>
              <a:rPr lang="ru-RU" sz="1700" dirty="0">
                <a:solidFill>
                  <a:schemeClr val="tx1"/>
                </a:solidFill>
              </a:rPr>
              <a:t>участка и готовим точку ГАБ к эксплуатации. </a:t>
            </a:r>
            <a:br>
              <a:rPr lang="ru-R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7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E5E4584-E306-465C-91D9-39BFFEC71641}"/>
              </a:ext>
            </a:extLst>
          </p:cNvPr>
          <p:cNvSpPr txBox="1">
            <a:spLocks/>
          </p:cNvSpPr>
          <p:nvPr/>
        </p:nvSpPr>
        <p:spPr>
          <a:xfrm>
            <a:off x="676931" y="4845382"/>
            <a:ext cx="6260047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1343025" algn="l"/>
              </a:tabLst>
            </a:pPr>
            <a:r>
              <a:rPr lang="ru-RU" sz="1700" dirty="0">
                <a:solidFill>
                  <a:schemeClr val="tx1"/>
                </a:solidFill>
              </a:rPr>
              <a:t>  4. Запускаем проект в работу.</a:t>
            </a:r>
            <a:br>
              <a:rPr lang="ru-R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7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C775C03-AA91-48CF-9FAC-151970E9EF0E}"/>
              </a:ext>
            </a:extLst>
          </p:cNvPr>
          <p:cNvSpPr txBox="1">
            <a:spLocks/>
          </p:cNvSpPr>
          <p:nvPr/>
        </p:nvSpPr>
        <p:spPr>
          <a:xfrm>
            <a:off x="2450950" y="6068670"/>
            <a:ext cx="6543340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Вы начинаете получать пассивный доход.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662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CE0EA-621D-4278-8B15-90ABE4C2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144103"/>
            <a:ext cx="9578714" cy="911273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Как стать владельцем ГАБ «собственными силами».</a:t>
            </a:r>
            <a:endParaRPr lang="ru-RU" sz="2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11BD31-8EF5-4859-9E7E-E96F3512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3879" y="1434190"/>
            <a:ext cx="10280206" cy="1161299"/>
          </a:xfrm>
        </p:spPr>
        <p:txBody>
          <a:bodyPr>
            <a:normAutofit/>
          </a:bodyPr>
          <a:lstStyle/>
          <a:p>
            <a:pPr marL="269875" lvl="0" indent="-269875"/>
            <a:r>
              <a:rPr lang="ru-RU" sz="1800" dirty="0"/>
              <a:t>1. Вы оплачиваете вступительный взнос – 300 000 рублей, готовите площадку и оборудование.</a:t>
            </a:r>
          </a:p>
          <a:p>
            <a:pPr lvl="0"/>
            <a:endParaRPr lang="ru-RU" sz="18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D8E86FD-B63B-47D4-99B2-94D19EDB0D7E}"/>
              </a:ext>
            </a:extLst>
          </p:cNvPr>
          <p:cNvSpPr txBox="1">
            <a:spLocks/>
          </p:cNvSpPr>
          <p:nvPr/>
        </p:nvSpPr>
        <p:spPr>
          <a:xfrm>
            <a:off x="-324165" y="2881367"/>
            <a:ext cx="6260047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700" dirty="0">
                <a:solidFill>
                  <a:schemeClr val="tx1"/>
                </a:solidFill>
              </a:rPr>
              <a:t>3. С Вами заключаются 1 договор: </a:t>
            </a:r>
            <a:br>
              <a:rPr lang="ru-R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700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C997EC79-E57C-4768-B5FF-B0F65073B220}"/>
              </a:ext>
            </a:extLst>
          </p:cNvPr>
          <p:cNvSpPr txBox="1">
            <a:spLocks/>
          </p:cNvSpPr>
          <p:nvPr/>
        </p:nvSpPr>
        <p:spPr>
          <a:xfrm>
            <a:off x="833879" y="3577128"/>
            <a:ext cx="5102003" cy="905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300" dirty="0"/>
              <a:t> Договор на управление имуществом с УК.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19B7756-97EA-431A-9843-5274A135DC86}"/>
              </a:ext>
            </a:extLst>
          </p:cNvPr>
          <p:cNvSpPr txBox="1">
            <a:spLocks/>
          </p:cNvSpPr>
          <p:nvPr/>
        </p:nvSpPr>
        <p:spPr>
          <a:xfrm>
            <a:off x="833879" y="2191817"/>
            <a:ext cx="6260047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0975" indent="-180975"/>
            <a:r>
              <a:rPr lang="ru-RU" sz="1700" dirty="0">
                <a:solidFill>
                  <a:schemeClr val="tx1"/>
                </a:solidFill>
              </a:rPr>
              <a:t>2. Мы заключаем договор аренды земельного </a:t>
            </a:r>
          </a:p>
          <a:p>
            <a:pPr indent="265113"/>
            <a:r>
              <a:rPr lang="ru-RU" sz="1700" dirty="0">
                <a:solidFill>
                  <a:schemeClr val="tx1"/>
                </a:solidFill>
              </a:rPr>
              <a:t>участка. </a:t>
            </a:r>
            <a:br>
              <a:rPr lang="ru-R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7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E5E4584-E306-465C-91D9-39BFFEC71641}"/>
              </a:ext>
            </a:extLst>
          </p:cNvPr>
          <p:cNvSpPr txBox="1">
            <a:spLocks/>
          </p:cNvSpPr>
          <p:nvPr/>
        </p:nvSpPr>
        <p:spPr>
          <a:xfrm>
            <a:off x="706911" y="4112057"/>
            <a:ext cx="6260047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tabLst>
                <a:tab pos="1343025" algn="l"/>
              </a:tabLst>
            </a:pPr>
            <a:r>
              <a:rPr lang="ru-RU" sz="1700" dirty="0">
                <a:solidFill>
                  <a:schemeClr val="tx1"/>
                </a:solidFill>
              </a:rPr>
              <a:t>  4. Запускаем проект в работу.</a:t>
            </a:r>
            <a:br>
              <a:rPr lang="ru-R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700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C775C03-AA91-48CF-9FAC-151970E9EF0E}"/>
              </a:ext>
            </a:extLst>
          </p:cNvPr>
          <p:cNvSpPr txBox="1">
            <a:spLocks/>
          </p:cNvSpPr>
          <p:nvPr/>
        </p:nvSpPr>
        <p:spPr>
          <a:xfrm>
            <a:off x="2450950" y="6068670"/>
            <a:ext cx="6543340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Вы начинаете получать пассивный доход.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D103C1-76D8-424E-B670-6B9C6F2D4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545" y="2014839"/>
            <a:ext cx="5654985" cy="375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0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CE0EA-621D-4278-8B15-90ABE4C2B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638" y="804546"/>
            <a:ext cx="7592011" cy="91127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Управляющая компания осуществляет: </a:t>
            </a:r>
            <a:br>
              <a:rPr lang="ru-R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11BD31-8EF5-4859-9E7E-E96F3512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82967" y="1920406"/>
            <a:ext cx="10280206" cy="428048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Привлечение арендаторов с сайта </a:t>
            </a:r>
            <a:r>
              <a:rPr lang="en-US" sz="1800" dirty="0"/>
              <a:t>modulsklad.ru</a:t>
            </a:r>
            <a:r>
              <a:rPr lang="ru-RU" sz="1800" dirty="0"/>
              <a:t>;</a:t>
            </a:r>
            <a:endParaRPr lang="en-U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Поиск и привлечение арендаторов на профильных интернет площадках;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Размещение рекламы на интернет ресурсах;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Заключение договоров аренды с арендаторами;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Контроль исполнения договоров аренды;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Информационная поддержка арендаторов 24/7;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dirty="0"/>
              <a:t>Контроль за имуществом инвестора;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Бухгалтерское сопровождение;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8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EB8694E-D88B-4E4F-A433-93C5BE314B26}"/>
              </a:ext>
            </a:extLst>
          </p:cNvPr>
          <p:cNvSpPr txBox="1">
            <a:spLocks/>
          </p:cNvSpPr>
          <p:nvPr/>
        </p:nvSpPr>
        <p:spPr>
          <a:xfrm>
            <a:off x="5509918" y="5289618"/>
            <a:ext cx="7592011" cy="911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</a:rPr>
              <a:t>Услуги УК составляют 25% от выручки.</a:t>
            </a:r>
          </a:p>
        </p:txBody>
      </p:sp>
    </p:spTree>
    <p:extLst>
      <p:ext uri="{BB962C8B-B14F-4D97-AF65-F5344CB8AC3E}">
        <p14:creationId xmlns:p14="http://schemas.microsoft.com/office/powerpoint/2010/main" val="4216128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B46953-3CA7-45FB-9389-DB4DA9D6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C6E21D5-A6E6-4168-BA1A-6EC9A5C27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519112"/>
            <a:ext cx="6010275" cy="6010275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82506E57-AE6B-4F77-8A03-A2D33ABA0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4589D8-9BAB-4E99-911B-FE3E0F6E45D8}"/>
              </a:ext>
            </a:extLst>
          </p:cNvPr>
          <p:cNvSpPr txBox="1"/>
          <p:nvPr/>
        </p:nvSpPr>
        <p:spPr>
          <a:xfrm>
            <a:off x="7439025" y="3429000"/>
            <a:ext cx="2893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14314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449</TotalTime>
  <Words>946</Words>
  <Application>Microsoft Office PowerPoint</Application>
  <PresentationFormat>Широкоэкранный</PresentationFormat>
  <Paragraphs>162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Ион</vt:lpstr>
      <vt:lpstr>Презентация PowerPoint</vt:lpstr>
      <vt:lpstr>Инвестиционный проект</vt:lpstr>
      <vt:lpstr>Почему именно аренда ячеек? </vt:lpstr>
      <vt:lpstr>Готовый арендный бизнес! </vt:lpstr>
      <vt:lpstr>Преимущества инвестиций в ГАБ: </vt:lpstr>
      <vt:lpstr>Как это работает? </vt:lpstr>
      <vt:lpstr>Презентация PowerPoint</vt:lpstr>
      <vt:lpstr>Что входит в стоимость:  </vt:lpstr>
      <vt:lpstr>Вариант размещение 10 контейнеров на участке:  </vt:lpstr>
      <vt:lpstr>Финансовая модель при 100% загрузке:  </vt:lpstr>
      <vt:lpstr>Финансовая модель при загрузке 85%:  </vt:lpstr>
      <vt:lpstr>Как стать владельцем ГАБ «под ключ».</vt:lpstr>
      <vt:lpstr>Как стать владельцем ГАБ «собственными силами».</vt:lpstr>
      <vt:lpstr>Управляющая компания осуществляет: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63</cp:revision>
  <dcterms:created xsi:type="dcterms:W3CDTF">2025-09-11T07:06:05Z</dcterms:created>
  <dcterms:modified xsi:type="dcterms:W3CDTF">2025-09-20T10:12:58Z</dcterms:modified>
</cp:coreProperties>
</file>